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806_D7D46C4B.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Lst>
  <p:notesMasterIdLst>
    <p:notesMasterId r:id="rId24"/>
  </p:notesMasterIdLst>
  <p:sldIdLst>
    <p:sldId id="256" r:id="rId3"/>
    <p:sldId id="257" r:id="rId4"/>
    <p:sldId id="2092" r:id="rId5"/>
    <p:sldId id="261" r:id="rId6"/>
    <p:sldId id="273" r:id="rId7"/>
    <p:sldId id="262" r:id="rId8"/>
    <p:sldId id="2082" r:id="rId9"/>
    <p:sldId id="297" r:id="rId10"/>
    <p:sldId id="1284" r:id="rId11"/>
    <p:sldId id="1285" r:id="rId12"/>
    <p:sldId id="2089" r:id="rId13"/>
    <p:sldId id="2083" r:id="rId14"/>
    <p:sldId id="2085" r:id="rId15"/>
    <p:sldId id="2086" r:id="rId16"/>
    <p:sldId id="2090" r:id="rId17"/>
    <p:sldId id="274" r:id="rId18"/>
    <p:sldId id="2088" r:id="rId19"/>
    <p:sldId id="284" r:id="rId20"/>
    <p:sldId id="2091" r:id="rId21"/>
    <p:sldId id="276" r:id="rId22"/>
    <p:sldId id="29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86" d="100"/>
          <a:sy n="86" d="100"/>
        </p:scale>
        <p:origin x="33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omments/modernComment_806_D7D46C4B.xml><?xml version="1.0" encoding="utf-8"?>
<p188:cmLst xmlns:a="http://schemas.openxmlformats.org/drawingml/2006/main" xmlns:r="http://schemas.openxmlformats.org/officeDocument/2006/relationships" xmlns:p188="http://schemas.microsoft.com/office/powerpoint/2018/8/main">
  <p188:cm id="{D940F980-25E1-36A1-AAF6-8572CAE5C48C}" authorId="{93602C23-16FD-F968-F160-2285D3141555}" created="2018-09-20T18:35:12.060">
    <pc:sldMkLst xmlns:pc="http://schemas.microsoft.com/office/powerpoint/2013/main/command">
      <pc:docMk/>
      <pc:sldMk cId="3621022795" sldId="4282"/>
    </pc:sldMkLst>
    <p188:pos x="15875" y="15875"/>
    <p188:txBody>
      <a:bodyPr/>
      <a:lstStyle/>
      <a:p>
        <a:r>
          <a:rPr lang="en-US"/>
          <a:t>Highlight the items you want to talk about - highlight Javascript - think its' feature complee - highlight mobile - make point about embedded webview - SSO working across portfolio of apps - cache -</a:t>
        </a:r>
      </a:p>
    </p188:txBody>
  </p188:cm>
  <p188:cm id="{0D2BA528-848E-41EB-9095-950A23E7113E}" authorId="{3B1EFD68-C15B-AB7E-5770-823E76336C8E}" created="2019-04-29T03:25:23.974">
    <pc:sldMkLst xmlns:pc="http://schemas.microsoft.com/office/powerpoint/2013/main/command">
      <pc:docMk/>
      <pc:sldMk cId="3621022795" sldId="4282"/>
    </pc:sldMkLst>
    <p188:pos x="0" y="0"/>
    <p188:txBody>
      <a:bodyPr/>
      <a:lstStyle/>
      <a:p>
        <a:r>
          <a:rPr lang="en-US"/>
          <a:t>Add the point that the endpoint is OIDC certified</a:t>
        </a:r>
      </a:p>
    </p188:txBody>
  </p188:cm>
  <p188:cm id="{8FB11AF7-2D52-4F8D-9858-61A7D5EFAFF4}" authorId="{3B1EFD68-C15B-AB7E-5770-823E76336C8E}" created="2019-04-29T03:42:28.440">
    <pc:sldMkLst xmlns:pc="http://schemas.microsoft.com/office/powerpoint/2013/main/command">
      <pc:docMk/>
      <pc:sldMk cId="3621022795" sldId="4282"/>
    </pc:sldMkLst>
    <p188:pos x="0" y="0"/>
    <p188:txBody>
      <a:bodyPr/>
      <a:lstStyle/>
      <a:p>
        <a:r>
          <a:rPr lang="en-US"/>
          <a:t>Links to try where?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30/11/2019</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dirty="0"/>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11/30/2019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image" Target="../media/image1.emf"/><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11/30/2019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ctive-directory/privileged-identity-management/pim-getting-started" TargetMode="External"/><Relationship Id="rId2" Type="http://schemas.openxmlformats.org/officeDocument/2006/relationships/hyperlink" Target="https://docs.microsoft.com/en-us/azure/active-directory/identity-protection/overview-identity-protection"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28.png"/><Relationship Id="rId11" Type="http://schemas.microsoft.com/office/2018/10/relationships/comments" Target="../comments/modernComment_806_D7D46C4B.xml"/><Relationship Id="rId5" Type="http://schemas.openxmlformats.org/officeDocument/2006/relationships/image" Target="../media/image27.png"/><Relationship Id="rId10" Type="http://schemas.microsoft.com/office/2007/relationships/hdphoto" Target="../media/hdphoto2.wdp"/><Relationship Id="rId4" Type="http://schemas.openxmlformats.org/officeDocument/2006/relationships/image" Target="../media/image26.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ctive-directory/develop/identity-platform-integration-checklist" TargetMode="External"/><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 Id="rId6" Type="http://schemas.openxmlformats.org/officeDocument/2006/relationships/hyperlink" Target="https://developer.microsoft.com/en-us/identity" TargetMode="External"/><Relationship Id="rId5" Type="http://schemas.openxmlformats.org/officeDocument/2006/relationships/hyperlink" Target="https://aka.ms/msidplatform" TargetMode="External"/><Relationship Id="rId4" Type="http://schemas.openxmlformats.org/officeDocument/2006/relationships/hyperlink" Target="https://www.youtube.com/watch?v=y_fgJAatVhk&amp;feature=youtu.b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solidFill>
                  <a:srgbClr val="0070C0"/>
                </a:solidFill>
                <a:latin typeface="Calibri"/>
                <a:cs typeface="Calibri"/>
              </a:rPr>
              <a:t>Azure AD for non-developers</a:t>
            </a:r>
            <a:br>
              <a:rPr lang="en-US" sz="3200" cap="none" dirty="0">
                <a:solidFill>
                  <a:srgbClr val="0070C0"/>
                </a:solidFill>
                <a:latin typeface="Calibri"/>
                <a:cs typeface="Calibri"/>
              </a:rPr>
            </a:br>
            <a:endParaRPr lang="en-US" sz="3200" cap="none" dirty="0">
              <a:solidFill>
                <a:srgbClr val="0070C0"/>
              </a:solidFill>
              <a:latin typeface="Calibri"/>
              <a:cs typeface="Calibri"/>
            </a:endParaRPr>
          </a:p>
        </p:txBody>
      </p:sp>
      <p:sp>
        <p:nvSpPr>
          <p:cNvPr id="3" name="Subtitle 2"/>
          <p:cNvSpPr>
            <a:spLocks noGrp="1"/>
          </p:cNvSpPr>
          <p:nvPr>
            <p:ph type="subTitle" idx="1"/>
          </p:nvPr>
        </p:nvSpPr>
        <p:spPr/>
        <p:txBody>
          <a:bodyPr>
            <a:normAutofit fontScale="85000" lnSpcReduction="20000"/>
          </a:bodyPr>
          <a:lstStyle/>
          <a:p>
            <a:endParaRPr lang="en-US" dirty="0"/>
          </a:p>
          <a:p>
            <a:r>
              <a:rPr lang="en-US" sz="2400" dirty="0"/>
              <a:t>Rory Braybrook</a:t>
            </a:r>
          </a:p>
          <a:p>
            <a:r>
              <a:rPr lang="en-US" sz="2400" dirty="0"/>
              <a:t>Microsoft Identity Architect</a:t>
            </a:r>
          </a:p>
          <a:p>
            <a:r>
              <a:rPr lang="en-US" sz="2400" dirty="0"/>
              <a:t>Microsoft MVP</a:t>
            </a:r>
          </a:p>
          <a:p>
            <a:r>
              <a:rPr lang="en-US" sz="2400" dirty="0"/>
              <a:t>@rbrayb</a:t>
            </a:r>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428" y="5027164"/>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Rectangle 5"/>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7" name="Rectangle 6"/>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8" name="Rectangle 7"/>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9" name="Rectangle 8"/>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0" name="Rectangle 9"/>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1" name="Oval 10"/>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2" name="Straight Connector 11"/>
          <p:cNvCxnSpPr>
            <a:stCxn id="11" idx="6"/>
            <a:endCxn id="10"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6"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1"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1"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p:cNvCxnSpPr>
            <a:stCxn id="16" idx="6"/>
            <a:endCxn id="9"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1"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3" name="Rectangle 22"/>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4" name="Rectangle 23"/>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5" name="Rectangle 24"/>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6" name="Oval 25"/>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7" name="Straight Connector 26"/>
          <p:cNvCxnSpPr>
            <a:stCxn id="26" idx="6"/>
            <a:endCxn id="25"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4"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3"/>
            <a:endCxn id="26"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28"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11428" y="6043601"/>
            <a:ext cx="10626305" cy="458034"/>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Standard-based, http-based protocols for maximum platform reach</a:t>
            </a:r>
          </a:p>
        </p:txBody>
      </p:sp>
      <p:sp>
        <p:nvSpPr>
          <p:cNvPr id="33" name="Rectangular Callout 32"/>
          <p:cNvSpPr/>
          <p:nvPr/>
        </p:nvSpPr>
        <p:spPr>
          <a:xfrm>
            <a:off x="2880992" y="1085414"/>
            <a:ext cx="1802238" cy="98459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WS-Fed, SAML 2.0, OpenID Connect</a:t>
            </a:r>
          </a:p>
        </p:txBody>
      </p:sp>
      <p:sp>
        <p:nvSpPr>
          <p:cNvPr id="34" name="Rectangular Callout 33"/>
          <p:cNvSpPr/>
          <p:nvPr/>
        </p:nvSpPr>
        <p:spPr>
          <a:xfrm>
            <a:off x="3239450" y="2672688"/>
            <a:ext cx="1696592" cy="642648"/>
          </a:xfrm>
          <a:prstGeom prst="wedgeRectCallout">
            <a:avLst>
              <a:gd name="adj1" fmla="val -20833"/>
              <a:gd name="adj2" fmla="val 7883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5" name="Rectangular Callout 34"/>
          <p:cNvSpPr/>
          <p:nvPr/>
        </p:nvSpPr>
        <p:spPr>
          <a:xfrm>
            <a:off x="2955777" y="4836242"/>
            <a:ext cx="1696592" cy="642648"/>
          </a:xfrm>
          <a:prstGeom prst="wedgeRectCallout">
            <a:avLst>
              <a:gd name="adj1" fmla="val -20833"/>
              <a:gd name="adj2" fmla="val -69449"/>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6" name="Rectangular Callout 35"/>
          <p:cNvSpPr/>
          <p:nvPr/>
        </p:nvSpPr>
        <p:spPr>
          <a:xfrm>
            <a:off x="6024580" y="3121001"/>
            <a:ext cx="1565461" cy="468649"/>
          </a:xfrm>
          <a:prstGeom prst="wedgeRectCallout">
            <a:avLst>
              <a:gd name="adj1" fmla="val -57486"/>
              <a:gd name="adj2" fmla="val -2546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7" name="Rectangular Callout 36"/>
          <p:cNvSpPr/>
          <p:nvPr/>
        </p:nvSpPr>
        <p:spPr>
          <a:xfrm>
            <a:off x="6962688" y="1527783"/>
            <a:ext cx="1696592" cy="642648"/>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8" name="Rectangular Callout 37"/>
          <p:cNvSpPr/>
          <p:nvPr/>
        </p:nvSpPr>
        <p:spPr>
          <a:xfrm>
            <a:off x="7007461" y="4514192"/>
            <a:ext cx="1696592" cy="642648"/>
          </a:xfrm>
          <a:prstGeom prst="wedgeRectCallout">
            <a:avLst>
              <a:gd name="adj1" fmla="val -20833"/>
              <a:gd name="adj2" fmla="val -7070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cxnSp>
        <p:nvCxnSpPr>
          <p:cNvPr id="39" name="Straight Arrow Connector 38"/>
          <p:cNvCxnSpPr>
            <a:stCxn id="40" idx="3"/>
            <a:endCxn id="11"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781118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Free.</a:t>
            </a:r>
            <a:r>
              <a:rPr lang="en-NZ" sz="2000" dirty="0">
                <a:solidFill>
                  <a:schemeClr val="accent1">
                    <a:lumMod val="60000"/>
                    <a:lumOff val="40000"/>
                  </a:schemeClr>
                </a:solidFill>
                <a:latin typeface="Calibri" panose="020F0502020204030204" pitchFamily="34" charset="0"/>
                <a:cs typeface="Calibri" panose="020F0502020204030204" pitchFamily="34" charset="0"/>
              </a:rPr>
              <a:t> Provides user and group management, on-premises directory synchronization, basic reports, self-service password change.</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P1.</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features, P1 also lets your hybrid users access both on-premises and cloud resources. It also supports advanced administration, such as dynamic groups, self-service group management, and cloud write-back capabilities, which allow self-service password reset for your on-premises users.</a:t>
            </a: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Active Directory Business-to-Customer (B2C). </a:t>
            </a: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159050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Pricing</a:t>
            </a:r>
            <a:endParaRPr lang="en-NZ" sz="4000" dirty="0"/>
          </a:p>
        </p:txBody>
      </p:sp>
    </p:spTree>
    <p:extLst>
      <p:ext uri="{BB962C8B-B14F-4D97-AF65-F5344CB8AC3E}">
        <p14:creationId xmlns:p14="http://schemas.microsoft.com/office/powerpoint/2010/main" val="11031444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896998" y="1488764"/>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P2.</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and P1 features, P2 also offers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Azure Active Directory Identity Protection</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provide risk-based Conditional Access to your apps and critical company data and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Privileged Identity Management</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discover, restrict, and monitor administrators and their access to resources and to provide just-in-time access when needed.</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"Pay as you go" feature licenses.</a:t>
            </a:r>
            <a:r>
              <a:rPr lang="en-NZ" sz="2000" dirty="0">
                <a:solidFill>
                  <a:schemeClr val="accent1">
                    <a:lumMod val="60000"/>
                    <a:lumOff val="40000"/>
                  </a:schemeClr>
                </a:solidFill>
                <a:latin typeface="Calibri" panose="020F0502020204030204" pitchFamily="34" charset="0"/>
                <a:cs typeface="Calibri" panose="020F0502020204030204" pitchFamily="34" charset="0"/>
              </a:rPr>
              <a:t> You can also get additional feature licenses, such as Azure Active Directory Business-to-Customer (B2C). </a:t>
            </a:r>
          </a:p>
        </p:txBody>
      </p:sp>
      <p:sp>
        <p:nvSpPr>
          <p:cNvPr id="3" name="Rectangle 2">
            <a:extLst>
              <a:ext uri="{FF2B5EF4-FFF2-40B4-BE49-F238E27FC236}">
                <a16:creationId xmlns:a16="http://schemas.microsoft.com/office/drawing/2014/main" id="{F5A7EA3F-46DB-4C03-BCFE-1EC830396E2D}"/>
              </a:ext>
            </a:extLst>
          </p:cNvPr>
          <p:cNvSpPr/>
          <p:nvPr/>
        </p:nvSpPr>
        <p:spPr>
          <a:xfrm>
            <a:off x="2890998" y="487289"/>
            <a:ext cx="1590500" cy="707886"/>
          </a:xfrm>
          <a:prstGeom prst="rect">
            <a:avLst/>
          </a:prstGeom>
        </p:spPr>
        <p:txBody>
          <a:bodyPr wrap="none">
            <a:spAutoFit/>
          </a:bodyPr>
          <a:lstStyle/>
          <a:p>
            <a:r>
              <a:rPr lang="en-NZ" sz="4000" dirty="0">
                <a:solidFill>
                  <a:schemeClr val="bg1"/>
                </a:solidFill>
                <a:latin typeface="Calibri" panose="020F0502020204030204" pitchFamily="34" charset="0"/>
                <a:cs typeface="Calibri" panose="020F0502020204030204" pitchFamily="34" charset="0"/>
              </a:rPr>
              <a:t>Pricing</a:t>
            </a:r>
          </a:p>
        </p:txBody>
      </p:sp>
    </p:spTree>
    <p:extLst>
      <p:ext uri="{BB962C8B-B14F-4D97-AF65-F5344CB8AC3E}">
        <p14:creationId xmlns:p14="http://schemas.microsoft.com/office/powerpoint/2010/main" val="16298356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653211"/>
            <a:ext cx="1043234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 management – AD proxy, MyApps (Access panel), SaaS </a:t>
            </a:r>
          </a:p>
          <a:p>
            <a:pPr defTabSz="914400" eaLnBrk="0" fontAlgn="base" hangingPunct="0">
              <a:spcBef>
                <a:spcPct val="0"/>
              </a:spcBef>
              <a:spcAft>
                <a:spcPct val="0"/>
              </a:spcAft>
              <a:buClr>
                <a:srgbClr val="FFFF00"/>
              </a:buClr>
              <a:buSzTx/>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Authentication - </a:t>
            </a:r>
            <a:r>
              <a:rPr lang="en-US" sz="2000" dirty="0">
                <a:solidFill>
                  <a:schemeClr val="accent1">
                    <a:lumMod val="60000"/>
                    <a:lumOff val="40000"/>
                  </a:schemeClr>
                </a:solidFill>
                <a:latin typeface="Calibri" panose="020F0502020204030204" pitchFamily="34" charset="0"/>
                <a:cs typeface="Calibri" panose="020F0502020204030204" pitchFamily="34" charset="0"/>
              </a:rPr>
              <a:t>self-service password reset, Multi-Factor Authentication, custom banned password list, smart lockout</a:t>
            </a:r>
          </a:p>
          <a:p>
            <a:pPr lvl="0" defTabSz="914400" eaLnBrk="0" fontAlgn="base" hangingPunct="0">
              <a:spcBef>
                <a:spcPct val="0"/>
              </a:spcBef>
              <a:spcAft>
                <a:spcPct val="0"/>
              </a:spcAft>
              <a:buClr>
                <a:srgbClr val="FFFF00"/>
              </a:buClr>
              <a:buSzTx/>
              <a:buFont typeface="Webdings" panose="05030102010509060703" pitchFamily="18" charset="2"/>
              <a:buChar char=""/>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B2B – guest users, invite, federation, Google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B2C – customer self-service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Conditional access – access rules</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Identity platform – set of libraries for dev.</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Management – Intune – mobile</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Entitlement management</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16496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22651"/>
            <a:ext cx="10432346"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Domain services – DC aaS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Enterprise users – SAML</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Hybrid identity – AAD Connect, Connect Health</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Identity protection – ML to detect potential vulnerabilities </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Privileged identity management (PIM) – manage admins.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Reports and monitoring</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34821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Risk detections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571922"/>
            <a:ext cx="10432346" cy="407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Users with leaked credentials</a:t>
            </a:r>
          </a:p>
          <a:p>
            <a:pPr lvl="1">
              <a:buClr>
                <a:srgbClr val="FFFF00"/>
              </a:buClr>
            </a:pPr>
            <a:r>
              <a:rPr lang="en-US" sz="1800" dirty="0">
                <a:solidFill>
                  <a:schemeClr val="accent1">
                    <a:lumMod val="60000"/>
                    <a:lumOff val="40000"/>
                  </a:schemeClr>
                </a:solidFill>
                <a:latin typeface="Calibri" panose="020F0502020204030204" pitchFamily="34" charset="0"/>
                <a:cs typeface="Calibri" panose="020F0502020204030204" pitchFamily="34" charset="0"/>
              </a:rPr>
              <a:t>https://haveibeenpwned.com/</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anonymous IP addresses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Impossible travel to atypical locations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infected devices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IP addresses with suspicious activity</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unfamiliar locations</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1543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fontScale="90000"/>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Microsoft Identity Platform (not the Product!)</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dirty="0"/>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dirty="0"/>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273015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6950BFC3-D8DA-4A85-94F7-54DA5524770B}">
      <p188:commentRel xmlns="" xmlns:a16="http://schemas.microsoft.com/office/drawing/2014/main" xmlns:a14="http://schemas.microsoft.com/office/drawing/2010/main" xmlns:p14="http://schemas.microsoft.com/office/powerpoint/2010/main" xmlns:p188="http://schemas.microsoft.com/office/powerpoint/2018/8/main" r:id="rId11"/>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B8483-4874-4E05-8555-3D4CA52AFC55}"/>
              </a:ext>
            </a:extLst>
          </p:cNvPr>
          <p:cNvSpPr/>
          <p:nvPr/>
        </p:nvSpPr>
        <p:spPr>
          <a:xfrm>
            <a:off x="579686" y="219832"/>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pic>
        <p:nvPicPr>
          <p:cNvPr id="3" name="Picture 2">
            <a:extLst>
              <a:ext uri="{FF2B5EF4-FFF2-40B4-BE49-F238E27FC236}">
                <a16:creationId xmlns:a16="http://schemas.microsoft.com/office/drawing/2014/main" id="{E5D9058C-2C93-4400-AA97-599CBC056FBE}"/>
              </a:ext>
            </a:extLst>
          </p:cNvPr>
          <p:cNvPicPr>
            <a:picLocks noChangeAspect="1"/>
          </p:cNvPicPr>
          <p:nvPr/>
        </p:nvPicPr>
        <p:blipFill>
          <a:blip r:embed="rId2"/>
          <a:stretch>
            <a:fillRect/>
          </a:stretch>
        </p:blipFill>
        <p:spPr>
          <a:xfrm>
            <a:off x="579686" y="1451035"/>
            <a:ext cx="11032628" cy="4479247"/>
          </a:xfrm>
          <a:prstGeom prst="rect">
            <a:avLst/>
          </a:prstGeom>
        </p:spPr>
      </p:pic>
    </p:spTree>
    <p:extLst>
      <p:ext uri="{BB962C8B-B14F-4D97-AF65-F5344CB8AC3E}">
        <p14:creationId xmlns:p14="http://schemas.microsoft.com/office/powerpoint/2010/main" val="27264164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776593"/>
            <a:ext cx="10432346"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User or group membership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IP Location information</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Real-time and calculated risk detection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Microsoft Cloud App Security (MCAS) </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spTree>
    <p:extLst>
      <p:ext uri="{BB962C8B-B14F-4D97-AF65-F5344CB8AC3E}">
        <p14:creationId xmlns:p14="http://schemas.microsoft.com/office/powerpoint/2010/main" val="1485101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7B037-BA49-45B4-AB92-4E827FF86132}"/>
              </a:ext>
            </a:extLst>
          </p:cNvPr>
          <p:cNvPicPr>
            <a:picLocks noChangeAspect="1"/>
          </p:cNvPicPr>
          <p:nvPr/>
        </p:nvPicPr>
        <p:blipFill>
          <a:blip r:embed="rId2"/>
          <a:stretch>
            <a:fillRect/>
          </a:stretch>
        </p:blipFill>
        <p:spPr>
          <a:xfrm>
            <a:off x="2657475" y="66675"/>
            <a:ext cx="6877050" cy="6724650"/>
          </a:xfrm>
          <a:prstGeom prst="rect">
            <a:avLst/>
          </a:prstGeom>
        </p:spPr>
      </p:pic>
    </p:spTree>
    <p:extLst>
      <p:ext uri="{BB962C8B-B14F-4D97-AF65-F5344CB8AC3E}">
        <p14:creationId xmlns:p14="http://schemas.microsoft.com/office/powerpoint/2010/main" val="25523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55338" y="1245325"/>
            <a:ext cx="8382000" cy="4517911"/>
          </a:xfrm>
          <a:prstGeom prst="rect">
            <a:avLst/>
          </a:prstGeom>
          <a:effectLst/>
        </p:spPr>
        <p:txBody>
          <a:bodyPr vert="horz" lIns="91440" tIns="45720" rIns="91440" bIns="45720" rtlCol="0" anchor="ctr">
            <a:normAutofit fontScale="47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https://azure.microsoft.com/mediahandler/files/resourcefiles/cloud-identity-and-access-management/Cloud_Identity_and_Access_Management_infographic.pdf/</a:t>
            </a:r>
          </a:p>
          <a:p>
            <a:endPar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endPar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40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https://docs.microsoft.com/en-us/azure/active-directory/develop/identity-platform-integration-checklist</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https://www.youtube.com/watch?v=y_fgJAatVhk&amp;feature=youtu.be</a:t>
            </a:r>
            <a:endParaRPr lang="en-US" sz="4000" cap="none" dirty="0">
              <a:ln>
                <a:noFill/>
              </a:ln>
              <a:solidFill>
                <a:srgbClr val="00B050"/>
              </a:solidFill>
              <a:latin typeface="Calibri" panose="020F0502020204030204" pitchFamily="34" charset="0"/>
              <a:cs typeface="Calibri" panose="020F0502020204030204" pitchFamily="34" charset="0"/>
            </a:endParaRP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B050"/>
                </a:solidFill>
                <a:latin typeface="Calibri" panose="020F0502020204030204" pitchFamily="34" charset="0"/>
                <a:cs typeface="Calibri" panose="020F0502020204030204" pitchFamily="34" charset="0"/>
              </a:rPr>
              <a:t>https://medium.com/the-new-control-plane</a:t>
            </a:r>
          </a:p>
          <a:p>
            <a:endParaRPr lang="en-US" sz="4000" cap="none" dirty="0">
              <a:ln>
                <a:noFill/>
              </a:ln>
              <a:solidFill>
                <a:srgbClr val="00B050"/>
              </a:solidFill>
              <a:latin typeface="Calibri" panose="020F0502020204030204" pitchFamily="34" charset="0"/>
              <a:cs typeface="Calibri" panose="020F0502020204030204" pitchFamily="34" charset="0"/>
            </a:endParaRPr>
          </a:p>
          <a:p>
            <a:r>
              <a:rPr lang="en-US" sz="4000" cap="none" dirty="0">
                <a:ln>
                  <a:noFill/>
                </a:ln>
                <a:solidFill>
                  <a:srgbClr val="000000"/>
                </a:solidFill>
                <a:latin typeface="Segoe UI"/>
                <a:cs typeface="Segoe UI"/>
                <a:hlinkClick r:id="rId5"/>
              </a:rPr>
              <a:t>https://aka.ms/msidplatform</a:t>
            </a:r>
            <a:endParaRPr lang="en-US" sz="4000" cap="none" dirty="0">
              <a:ln>
                <a:noFill/>
              </a:ln>
              <a:solidFill>
                <a:srgbClr val="000000"/>
              </a:solidFill>
              <a:latin typeface="Segoe UI"/>
              <a:cs typeface="Segoe UI"/>
            </a:endParaRPr>
          </a:p>
          <a:p>
            <a:endParaRPr lang="en-US" sz="4000" cap="none" dirty="0">
              <a:ln>
                <a:noFill/>
              </a:ln>
              <a:solidFill>
                <a:srgbClr val="000000"/>
              </a:solidFill>
              <a:latin typeface="Segoe UI"/>
              <a:cs typeface="Segoe UI"/>
            </a:endParaRPr>
          </a:p>
          <a:p>
            <a:r>
              <a:rPr lang="en-US" sz="4000" cap="none" dirty="0">
                <a:ln>
                  <a:noFill/>
                </a:ln>
                <a:solidFill>
                  <a:srgbClr val="000000"/>
                </a:solidFill>
                <a:latin typeface="Segoe UI"/>
                <a:cs typeface="Segoe UI"/>
                <a:hlinkClick r:id="rId6"/>
              </a:rPr>
              <a:t>https://developer.microsoft.com/en-us/identity</a:t>
            </a:r>
            <a:endParaRPr lang="en-US" sz="4000" cap="none" dirty="0">
              <a:ln>
                <a:noFill/>
              </a:ln>
              <a:solidFill>
                <a:srgbClr val="000000"/>
              </a:solidFill>
              <a:latin typeface="Segoe UI"/>
              <a:cs typeface="Segoe UI"/>
            </a:endParaRPr>
          </a:p>
          <a:p>
            <a:endParaRPr lang="en-US" sz="4000" cap="none" dirty="0">
              <a:ln>
                <a:noFill/>
              </a:ln>
              <a:solidFill>
                <a:srgbClr val="000000"/>
              </a:solidFill>
              <a:latin typeface="Segoe UI"/>
              <a:cs typeface="Segoe UI"/>
            </a:endParaRPr>
          </a:p>
          <a:p>
            <a:r>
              <a:rPr lang="en-US" sz="4000" cap="none" dirty="0">
                <a:ln>
                  <a:noFill/>
                </a:ln>
                <a:solidFill>
                  <a:srgbClr val="000000"/>
                </a:solidFill>
                <a:latin typeface="Segoe UI"/>
                <a:cs typeface="Segoe UI"/>
              </a:rPr>
              <a:t>https://myignite.techcommunity.microsoft.com/sessions/81635</a:t>
            </a:r>
          </a:p>
          <a:p>
            <a:endParaRPr lang="en-US" sz="4000" cap="none" dirty="0">
              <a:ln>
                <a:noFill/>
              </a:ln>
              <a:solidFill>
                <a:srgbClr val="000000"/>
              </a:solidFill>
              <a:latin typeface="Segoe UI"/>
              <a:cs typeface="Segoe UI"/>
            </a:endParaRPr>
          </a:p>
          <a:p>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07C3C-6AEB-4697-B901-355E201F0E97}"/>
              </a:ext>
            </a:extLst>
          </p:cNvPr>
          <p:cNvPicPr>
            <a:picLocks noChangeAspect="1"/>
          </p:cNvPicPr>
          <p:nvPr/>
        </p:nvPicPr>
        <p:blipFill>
          <a:blip r:embed="rId2"/>
          <a:stretch>
            <a:fillRect/>
          </a:stretch>
        </p:blipFill>
        <p:spPr>
          <a:xfrm>
            <a:off x="1743305" y="0"/>
            <a:ext cx="8705390" cy="6858000"/>
          </a:xfrm>
          <a:prstGeom prst="rect">
            <a:avLst/>
          </a:prstGeom>
        </p:spPr>
      </p:pic>
    </p:spTree>
    <p:extLst>
      <p:ext uri="{BB962C8B-B14F-4D97-AF65-F5344CB8AC3E}">
        <p14:creationId xmlns:p14="http://schemas.microsoft.com/office/powerpoint/2010/main" val="505464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F402C2-889A-48AE-B99B-C0F9FCA8AE6F}"/>
              </a:ext>
            </a:extLst>
          </p:cNvPr>
          <p:cNvPicPr>
            <a:picLocks noChangeAspect="1"/>
          </p:cNvPicPr>
          <p:nvPr/>
        </p:nvPicPr>
        <p:blipFill>
          <a:blip r:embed="rId2"/>
          <a:stretch>
            <a:fillRect/>
          </a:stretch>
        </p:blipFill>
        <p:spPr>
          <a:xfrm>
            <a:off x="2743200" y="0"/>
            <a:ext cx="6848272" cy="6858000"/>
          </a:xfrm>
          <a:prstGeom prst="rect">
            <a:avLst/>
          </a:prstGeom>
        </p:spPr>
      </p:pic>
    </p:spTree>
    <p:extLst>
      <p:ext uri="{BB962C8B-B14F-4D97-AF65-F5344CB8AC3E}">
        <p14:creationId xmlns:p14="http://schemas.microsoft.com/office/powerpoint/2010/main" val="895852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EBE03-4359-4EC5-96B2-ADF0BF092ECA}"/>
              </a:ext>
            </a:extLst>
          </p:cNvPr>
          <p:cNvPicPr>
            <a:picLocks noChangeAspect="1"/>
          </p:cNvPicPr>
          <p:nvPr/>
        </p:nvPicPr>
        <p:blipFill>
          <a:blip r:embed="rId2"/>
          <a:stretch>
            <a:fillRect/>
          </a:stretch>
        </p:blipFill>
        <p:spPr>
          <a:xfrm>
            <a:off x="1867711" y="0"/>
            <a:ext cx="8433880" cy="6858000"/>
          </a:xfrm>
          <a:prstGeom prst="rect">
            <a:avLst/>
          </a:prstGeom>
        </p:spPr>
      </p:pic>
    </p:spTree>
    <p:extLst>
      <p:ext uri="{BB962C8B-B14F-4D97-AF65-F5344CB8AC3E}">
        <p14:creationId xmlns:p14="http://schemas.microsoft.com/office/powerpoint/2010/main" val="14764749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3437AE-C943-4D4F-8ADB-2FB1453C9C7A}"/>
              </a:ext>
            </a:extLst>
          </p:cNvPr>
          <p:cNvPicPr>
            <a:picLocks noChangeAspect="1"/>
          </p:cNvPicPr>
          <p:nvPr/>
        </p:nvPicPr>
        <p:blipFill>
          <a:blip r:embed="rId2"/>
          <a:stretch>
            <a:fillRect/>
          </a:stretch>
        </p:blipFill>
        <p:spPr>
          <a:xfrm>
            <a:off x="1333500" y="790575"/>
            <a:ext cx="9525000" cy="5276850"/>
          </a:xfrm>
          <a:prstGeom prst="rect">
            <a:avLst/>
          </a:prstGeom>
        </p:spPr>
      </p:pic>
    </p:spTree>
    <p:extLst>
      <p:ext uri="{BB962C8B-B14F-4D97-AF65-F5344CB8AC3E}">
        <p14:creationId xmlns:p14="http://schemas.microsoft.com/office/powerpoint/2010/main" val="14665957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7A13D-7F94-4F0F-B70A-0830909B622F}"/>
              </a:ext>
            </a:extLst>
          </p:cNvPr>
          <p:cNvPicPr>
            <a:picLocks noChangeAspect="1"/>
          </p:cNvPicPr>
          <p:nvPr/>
        </p:nvPicPr>
        <p:blipFill>
          <a:blip r:embed="rId2"/>
          <a:stretch>
            <a:fillRect/>
          </a:stretch>
        </p:blipFill>
        <p:spPr>
          <a:xfrm>
            <a:off x="1004584" y="1204051"/>
            <a:ext cx="10182831" cy="4449897"/>
          </a:xfrm>
          <a:prstGeom prst="rect">
            <a:avLst/>
          </a:prstGeom>
        </p:spPr>
      </p:pic>
    </p:spTree>
    <p:extLst>
      <p:ext uri="{BB962C8B-B14F-4D97-AF65-F5344CB8AC3E}">
        <p14:creationId xmlns:p14="http://schemas.microsoft.com/office/powerpoint/2010/main" val="22766269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4401205"/>
          </a:xfrm>
          <a:prstGeom prst="rect">
            <a:avLst/>
          </a:prstGeom>
        </p:spPr>
        <p:txBody>
          <a:bodyPr>
            <a:spAutoFit/>
          </a:bodyPr>
          <a:lstStyle/>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AD in the cloud</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Graph API not LDAP calls</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hierarchical</a:t>
            </a:r>
          </a:p>
          <a:p>
            <a:pPr lvl="1">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Underpins Office 365</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Azure AD manages more than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1.2 billion identities</a:t>
            </a:r>
            <a:r>
              <a:rPr lang="en-US" sz="2000" dirty="0">
                <a:solidFill>
                  <a:schemeClr val="accent1">
                    <a:lumMod val="60000"/>
                    <a:lumOff val="40000"/>
                  </a:schemeClr>
                </a:solidFill>
                <a:latin typeface="Calibri" panose="020F0502020204030204" pitchFamily="34" charset="0"/>
                <a:cs typeface="Calibri" panose="020F0502020204030204" pitchFamily="34" charset="0"/>
              </a:rPr>
              <a:t> and processes over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8 billion authentications</a:t>
            </a:r>
            <a:r>
              <a:rPr lang="en-US" sz="2000" dirty="0">
                <a:solidFill>
                  <a:schemeClr val="accent1">
                    <a:lumMod val="60000"/>
                    <a:lumOff val="40000"/>
                  </a:schemeClr>
                </a:solidFill>
                <a:latin typeface="Calibri" panose="020F0502020204030204" pitchFamily="34" charset="0"/>
                <a:cs typeface="Calibri" panose="020F0502020204030204" pitchFamily="34" charset="0"/>
              </a:rPr>
              <a:t> every day</a:t>
            </a:r>
          </a:p>
          <a:p>
            <a:pPr>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Protocols</a:t>
            </a:r>
          </a:p>
          <a:p>
            <a:pPr lvl="1">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WS-Federation</a:t>
            </a:r>
          </a:p>
          <a:p>
            <a:pPr lvl="1">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SAML 2.0</a:t>
            </a:r>
          </a:p>
          <a:p>
            <a:pPr lvl="1">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OpenID Connect / OAuth</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210544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Azure AD</a:t>
            </a:r>
            <a:endParaRPr lang="en-NZ" sz="4000" dirty="0"/>
          </a:p>
        </p:txBody>
      </p:sp>
    </p:spTree>
    <p:extLst>
      <p:ext uri="{BB962C8B-B14F-4D97-AF65-F5344CB8AC3E}">
        <p14:creationId xmlns:p14="http://schemas.microsoft.com/office/powerpoint/2010/main" val="18380808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5339" y="4833558"/>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TextBox 5"/>
          <p:cNvSpPr txBox="1"/>
          <p:nvPr/>
        </p:nvSpPr>
        <p:spPr>
          <a:xfrm>
            <a:off x="496508" y="5912592"/>
            <a:ext cx="4999351"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Clients using wide variety of devices/languages/platforms</a:t>
            </a:r>
          </a:p>
        </p:txBody>
      </p:sp>
      <p:sp>
        <p:nvSpPr>
          <p:cNvPr id="7" name="TextBox 6"/>
          <p:cNvSpPr txBox="1"/>
          <p:nvPr/>
        </p:nvSpPr>
        <p:spPr>
          <a:xfrm>
            <a:off x="6422823" y="5866264"/>
            <a:ext cx="4836139"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Server applications using wide variety of platforms/languages</a:t>
            </a:r>
          </a:p>
        </p:txBody>
      </p:sp>
      <p:sp>
        <p:nvSpPr>
          <p:cNvPr id="8" name="Rectangle 7"/>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9" name="Rectangle 8"/>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10" name="Rectangle 9"/>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11" name="Rectangle 10"/>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2" name="Rectangle 11"/>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3" name="Oval 12"/>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4" name="Straight Connector 13"/>
          <p:cNvCxnSpPr>
            <a:stCxn id="13" idx="6"/>
            <a:endCxn id="12"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8"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13"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a:endCxn id="13"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9" name="Straight Connector 18"/>
          <p:cNvCxnSpPr>
            <a:stCxn id="18" idx="6"/>
            <a:endCxn id="11"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2"/>
            <a:endCxn id="13"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5" name="Rectangle 24"/>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6" name="Rectangle 25"/>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7" name="Rectangle 26"/>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8" name="Oval 27"/>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7"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31" name="Straight Connector 30"/>
          <p:cNvCxnSpPr>
            <a:stCxn id="30" idx="6"/>
            <a:endCxn id="26"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3"/>
            <a:endCxn id="28"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30"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5" idx="3"/>
            <a:endCxn id="13"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111094061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2856</TotalTime>
  <Words>681</Words>
  <Application>Microsoft Office PowerPoint</Application>
  <PresentationFormat>Widescreen</PresentationFormat>
  <Paragraphs>143</Paragraphs>
  <Slides>21</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21</vt:i4>
      </vt:variant>
    </vt:vector>
  </HeadingPairs>
  <TitlesOfParts>
    <vt:vector size="35" baseType="lpstr">
      <vt:lpstr>Arial</vt:lpstr>
      <vt:lpstr>Calibri</vt:lpstr>
      <vt:lpstr>Century Gothic</vt:lpstr>
      <vt:lpstr>Consolas</vt:lpstr>
      <vt:lpstr>Segoe UI</vt:lpstr>
      <vt:lpstr>Segoe UI Light</vt:lpstr>
      <vt:lpstr>Segoe UI Semibold</vt:lpstr>
      <vt:lpstr>Segoe UI Semilight</vt:lpstr>
      <vt:lpstr>Times New Roman</vt:lpstr>
      <vt:lpstr>Webdings</vt:lpstr>
      <vt:lpstr>Wingdings</vt:lpstr>
      <vt:lpstr>Wingdings 3</vt:lpstr>
      <vt:lpstr>Slice</vt:lpstr>
      <vt:lpstr>1_White Template</vt:lpstr>
      <vt:lpstr>Azure AD for non-developers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Scenarios</vt:lpstr>
      <vt:lpstr>Authentication Scenarios</vt:lpstr>
      <vt:lpstr>PowerPoint Presentation</vt:lpstr>
      <vt:lpstr>PowerPoint Presentation</vt:lpstr>
      <vt:lpstr>Features </vt:lpstr>
      <vt:lpstr>Features </vt:lpstr>
      <vt:lpstr>Risk detections </vt:lpstr>
      <vt:lpstr>The Microsoft Identity Platform (not the Product!)</vt:lpstr>
      <vt:lpstr>Microsoft Authentication Libraries (MSAL)</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86</cp:revision>
  <dcterms:created xsi:type="dcterms:W3CDTF">2014-09-12T02:12:56Z</dcterms:created>
  <dcterms:modified xsi:type="dcterms:W3CDTF">2019-11-30T05:40:37Z</dcterms:modified>
</cp:coreProperties>
</file>